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90" y="-9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slov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28" name="Rezervirano mjesto datum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17" name="Rezervirano mjesto podnožja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29" name="Rezervirano mjesto broja slajda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  <p:sp>
        <p:nvSpPr>
          <p:cNvPr id="9" name="Podnaslov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r-HR" smtClean="0"/>
              <a:t>Uredite stil podnaslova matrice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5" name="Rezervirano mjesto sadržaja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hr-H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Kliknite ikonu da biste dodali  sliku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r-HR" smtClean="0"/>
              <a:t>Uredite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hr-HR" smtClean="0"/>
              <a:t>Uredite stilove teksta matrice</a:t>
            </a:r>
          </a:p>
          <a:p>
            <a:pPr lvl="1" eaLnBrk="1" latinLnBrk="0" hangingPunct="1"/>
            <a:r>
              <a:rPr lang="hr-HR" smtClean="0"/>
              <a:t>Druga razina</a:t>
            </a:r>
          </a:p>
          <a:p>
            <a:pPr lvl="2" eaLnBrk="1" latinLnBrk="0" hangingPunct="1"/>
            <a:r>
              <a:rPr lang="hr-HR" smtClean="0"/>
              <a:t>Treća razina</a:t>
            </a:r>
          </a:p>
          <a:p>
            <a:pPr lvl="3" eaLnBrk="1" latinLnBrk="0" hangingPunct="1"/>
            <a:r>
              <a:rPr lang="hr-HR" smtClean="0"/>
              <a:t>Četvrta razina</a:t>
            </a:r>
          </a:p>
          <a:p>
            <a:pPr lvl="4" eaLnBrk="1" latinLnBrk="0" hangingPunct="1"/>
            <a:r>
              <a:rPr lang="hr-HR" smtClean="0"/>
              <a:t>Peta razina</a:t>
            </a:r>
            <a:endParaRPr kumimoji="0" lang="en-US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zervirano mjesto naslova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hr-HR" smtClean="0"/>
              <a:t>Uredite stil naslova matrice</a:t>
            </a:r>
            <a:endParaRPr kumimoji="0" lang="en-US"/>
          </a:p>
        </p:txBody>
      </p:sp>
      <p:sp>
        <p:nvSpPr>
          <p:cNvPr id="13" name="Rezervirano mjesto teksta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r-HR" smtClean="0"/>
              <a:t>Uredite stilove teksta matrice</a:t>
            </a:r>
          </a:p>
          <a:p>
            <a:pPr lvl="1" eaLnBrk="1" latinLnBrk="0" hangingPunct="1"/>
            <a:r>
              <a:rPr kumimoji="0" lang="hr-HR" smtClean="0"/>
              <a:t>Druga razina</a:t>
            </a:r>
          </a:p>
          <a:p>
            <a:pPr lvl="2" eaLnBrk="1" latinLnBrk="0" hangingPunct="1"/>
            <a:r>
              <a:rPr kumimoji="0" lang="hr-HR" smtClean="0"/>
              <a:t>Treća razina</a:t>
            </a:r>
          </a:p>
          <a:p>
            <a:pPr lvl="3" eaLnBrk="1" latinLnBrk="0" hangingPunct="1"/>
            <a:r>
              <a:rPr kumimoji="0" lang="hr-HR" smtClean="0"/>
              <a:t>Četvrta razina</a:t>
            </a:r>
          </a:p>
          <a:p>
            <a:pPr lvl="4" eaLnBrk="1" latinLnBrk="0" hangingPunct="1"/>
            <a:r>
              <a:rPr kumimoji="0" lang="hr-HR" smtClean="0"/>
              <a:t>Peta razina</a:t>
            </a:r>
            <a:endParaRPr kumimoji="0" lang="en-US"/>
          </a:p>
        </p:txBody>
      </p:sp>
      <p:sp>
        <p:nvSpPr>
          <p:cNvPr id="14" name="Rezervirano mjesto datuma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DD23B57-A264-41A2-8BEF-4C0A3BB7347E}" type="datetimeFigureOut">
              <a:rPr lang="hr-HR" smtClean="0"/>
              <a:t>12.11.2012</a:t>
            </a:fld>
            <a:endParaRPr lang="hr-HR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hr-HR"/>
          </a:p>
        </p:txBody>
      </p:sp>
      <p:sp>
        <p:nvSpPr>
          <p:cNvPr id="23" name="Rezervirano mjesto broja slajda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713763F-4B14-41C8-A001-417629271E00}" type="slidenum">
              <a:rPr lang="hr-HR" smtClean="0"/>
              <a:t>‹#›</a:t>
            </a:fld>
            <a:endParaRPr lang="hr-H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Ionska jakost otopine</a:t>
            </a:r>
            <a:endParaRPr lang="hr-HR" dirty="0">
              <a:solidFill>
                <a:srgbClr val="FFC000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475656" y="5661248"/>
            <a:ext cx="6400800" cy="647186"/>
          </a:xfrm>
        </p:spPr>
        <p:txBody>
          <a:bodyPr/>
          <a:lstStyle/>
          <a:p>
            <a:r>
              <a:rPr lang="hr-HR" dirty="0" smtClean="0"/>
              <a:t>Vježbe br. 5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4095743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87313" y="136525"/>
            <a:ext cx="3676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b="1" dirty="0">
                <a:solidFill>
                  <a:schemeClr val="bg1"/>
                </a:solidFill>
              </a:rPr>
              <a:t>Aktiviteti i ionska jakost otopine</a:t>
            </a:r>
            <a:endParaRPr lang="hr-HR" b="1" baseline="-25000" dirty="0">
              <a:solidFill>
                <a:schemeClr val="bg1"/>
              </a:solidFill>
            </a:endParaRPr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0" y="549275"/>
            <a:ext cx="4500563" cy="0"/>
          </a:xfrm>
          <a:prstGeom prst="line">
            <a:avLst/>
          </a:prstGeom>
          <a:noFill/>
          <a:ln w="28575">
            <a:solidFill>
              <a:srgbClr val="FFC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hr-HR">
              <a:solidFill>
                <a:schemeClr val="bg1"/>
              </a:solidFill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158750" y="763588"/>
            <a:ext cx="38258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sz="1400" dirty="0" err="1">
                <a:solidFill>
                  <a:schemeClr val="bg1"/>
                </a:solidFill>
              </a:rPr>
              <a:t>Debye</a:t>
            </a:r>
            <a:r>
              <a:rPr lang="hr-HR" sz="1400" dirty="0">
                <a:solidFill>
                  <a:schemeClr val="bg1"/>
                </a:solidFill>
              </a:rPr>
              <a:t>–</a:t>
            </a:r>
            <a:r>
              <a:rPr lang="hr-HR" sz="1400" dirty="0" err="1">
                <a:solidFill>
                  <a:schemeClr val="bg1"/>
                </a:solidFill>
              </a:rPr>
              <a:t>Hückelova</a:t>
            </a:r>
            <a:r>
              <a:rPr lang="hr-HR" sz="1400" dirty="0">
                <a:solidFill>
                  <a:schemeClr val="bg1"/>
                </a:solidFill>
              </a:rPr>
              <a:t> jednadžba:</a:t>
            </a:r>
            <a:endParaRPr lang="hr-HR" i="1" dirty="0">
              <a:solidFill>
                <a:schemeClr val="bg1"/>
              </a:solidFill>
            </a:endParaRPr>
          </a:p>
          <a:p>
            <a:pPr eaLnBrk="1" hangingPunct="1"/>
            <a:r>
              <a:rPr lang="hr-HR" i="1" dirty="0">
                <a:solidFill>
                  <a:schemeClr val="bg1"/>
                </a:solidFill>
              </a:rPr>
              <a:t>a</a:t>
            </a:r>
            <a:r>
              <a:rPr lang="hr-HR" dirty="0">
                <a:solidFill>
                  <a:schemeClr val="bg1"/>
                </a:solidFill>
              </a:rPr>
              <a:t> = </a:t>
            </a:r>
            <a:r>
              <a:rPr lang="hr-HR" i="1" dirty="0">
                <a:solidFill>
                  <a:schemeClr val="bg1"/>
                </a:solidFill>
                <a:latin typeface="Symbol" pitchFamily="18" charset="2"/>
              </a:rPr>
              <a:t>g</a:t>
            </a:r>
            <a:r>
              <a:rPr lang="hr-HR" i="1" dirty="0">
                <a:solidFill>
                  <a:schemeClr val="bg1"/>
                </a:solidFill>
              </a:rPr>
              <a:t> </a:t>
            </a:r>
            <a:r>
              <a:rPr lang="hr-HR" dirty="0">
                <a:solidFill>
                  <a:schemeClr val="bg1"/>
                </a:solidFill>
              </a:rPr>
              <a:t>× </a:t>
            </a:r>
            <a:r>
              <a:rPr lang="hr-HR" i="1" dirty="0">
                <a:solidFill>
                  <a:schemeClr val="bg1"/>
                </a:solidFill>
              </a:rPr>
              <a:t>c        </a:t>
            </a:r>
            <a:r>
              <a:rPr lang="hr-HR" i="1" dirty="0">
                <a:solidFill>
                  <a:schemeClr val="bg1"/>
                </a:solidFill>
                <a:latin typeface="Symbol" pitchFamily="18" charset="2"/>
              </a:rPr>
              <a:t>g</a:t>
            </a:r>
            <a:r>
              <a:rPr lang="hr-HR" i="1" dirty="0">
                <a:solidFill>
                  <a:schemeClr val="bg1"/>
                </a:solidFill>
              </a:rPr>
              <a:t> - koeficijent aktiviteta</a:t>
            </a:r>
          </a:p>
        </p:txBody>
      </p:sp>
      <p:sp>
        <p:nvSpPr>
          <p:cNvPr id="19461" name="Text Box 6"/>
          <p:cNvSpPr txBox="1">
            <a:spLocks noChangeArrowheads="1"/>
          </p:cNvSpPr>
          <p:nvPr/>
        </p:nvSpPr>
        <p:spPr bwMode="auto">
          <a:xfrm>
            <a:off x="149225" y="1504950"/>
            <a:ext cx="446881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i="1">
                <a:solidFill>
                  <a:schemeClr val="bg1"/>
                </a:solidFill>
              </a:rPr>
              <a:t>I</a:t>
            </a:r>
            <a:r>
              <a:rPr lang="hr-HR">
                <a:solidFill>
                  <a:schemeClr val="bg1"/>
                </a:solidFill>
              </a:rPr>
              <a:t> = ½ </a:t>
            </a:r>
            <a:r>
              <a:rPr lang="hr-HR" i="1">
                <a:solidFill>
                  <a:schemeClr val="bg1"/>
                </a:solidFill>
                <a:latin typeface="Symbol" pitchFamily="18" charset="2"/>
              </a:rPr>
              <a:t>S</a:t>
            </a:r>
            <a:r>
              <a:rPr lang="hr-HR" i="1">
                <a:solidFill>
                  <a:schemeClr val="bg1"/>
                </a:solidFill>
              </a:rPr>
              <a:t> c</a:t>
            </a:r>
            <a:r>
              <a:rPr lang="hr-HR" i="1" baseline="-25000">
                <a:solidFill>
                  <a:schemeClr val="bg1"/>
                </a:solidFill>
              </a:rPr>
              <a:t>i </a:t>
            </a:r>
            <a:r>
              <a:rPr lang="hr-HR" i="1">
                <a:solidFill>
                  <a:schemeClr val="bg1"/>
                </a:solidFill>
              </a:rPr>
              <a:t>z</a:t>
            </a:r>
            <a:r>
              <a:rPr lang="hr-HR" i="1" baseline="-25000">
                <a:solidFill>
                  <a:schemeClr val="bg1"/>
                </a:solidFill>
              </a:rPr>
              <a:t>i</a:t>
            </a:r>
            <a:r>
              <a:rPr lang="hr-HR" i="1" baseline="30000">
                <a:solidFill>
                  <a:schemeClr val="bg1"/>
                </a:solidFill>
              </a:rPr>
              <a:t>2</a:t>
            </a:r>
            <a:r>
              <a:rPr lang="hr-HR" i="1">
                <a:solidFill>
                  <a:schemeClr val="bg1"/>
                </a:solidFill>
              </a:rPr>
              <a:t>          I – ionska jakost otopine</a:t>
            </a:r>
          </a:p>
          <a:p>
            <a:pPr eaLnBrk="1" hangingPunct="1"/>
            <a:r>
              <a:rPr lang="hr-HR" i="1">
                <a:solidFill>
                  <a:schemeClr val="bg1"/>
                </a:solidFill>
              </a:rPr>
              <a:t>		c</a:t>
            </a:r>
            <a:r>
              <a:rPr lang="hr-HR" i="1" baseline="-25000">
                <a:solidFill>
                  <a:schemeClr val="bg1"/>
                </a:solidFill>
              </a:rPr>
              <a:t>i </a:t>
            </a:r>
            <a:r>
              <a:rPr lang="hr-HR" i="1">
                <a:solidFill>
                  <a:schemeClr val="bg1"/>
                </a:solidFill>
              </a:rPr>
              <a:t>– koncentracija iona i</a:t>
            </a:r>
            <a:r>
              <a:rPr lang="hr-HR" i="1" baseline="-25000">
                <a:solidFill>
                  <a:schemeClr val="bg1"/>
                </a:solidFill>
              </a:rPr>
              <a:t> </a:t>
            </a:r>
          </a:p>
          <a:p>
            <a:pPr eaLnBrk="1" hangingPunct="1"/>
            <a:r>
              <a:rPr lang="hr-HR" i="1" baseline="-25000">
                <a:solidFill>
                  <a:schemeClr val="bg1"/>
                </a:solidFill>
              </a:rPr>
              <a:t>		</a:t>
            </a:r>
            <a:r>
              <a:rPr lang="hr-HR" i="1">
                <a:solidFill>
                  <a:schemeClr val="bg1"/>
                </a:solidFill>
              </a:rPr>
              <a:t>z</a:t>
            </a:r>
            <a:r>
              <a:rPr lang="hr-HR" i="1" baseline="-25000">
                <a:solidFill>
                  <a:schemeClr val="bg1"/>
                </a:solidFill>
              </a:rPr>
              <a:t>i </a:t>
            </a:r>
            <a:r>
              <a:rPr lang="hr-HR" i="1">
                <a:solidFill>
                  <a:schemeClr val="bg1"/>
                </a:solidFill>
              </a:rPr>
              <a:t>– naboj iona i</a:t>
            </a:r>
            <a:endParaRPr lang="hr-HR" i="1" baseline="-25000">
              <a:solidFill>
                <a:schemeClr val="bg1"/>
              </a:solidFill>
            </a:endParaRPr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684213" y="2565400"/>
            <a:ext cx="76327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19463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706968"/>
              </p:ext>
            </p:extLst>
          </p:nvPr>
        </p:nvGraphicFramePr>
        <p:xfrm>
          <a:off x="611188" y="2636838"/>
          <a:ext cx="2087562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Jednadžba" r:id="rId3" imgW="1180588" imgH="279279" progId="Equation.3">
                  <p:embed/>
                </p:oleObj>
              </mc:Choice>
              <mc:Fallback>
                <p:oleObj name="Jednadžba" r:id="rId3" imgW="1180588" imgH="27927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636838"/>
                        <a:ext cx="2087562" cy="493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4" name="Text Box 9"/>
          <p:cNvSpPr txBox="1">
            <a:spLocks noChangeArrowheads="1"/>
          </p:cNvSpPr>
          <p:nvPr/>
        </p:nvSpPr>
        <p:spPr bwMode="auto">
          <a:xfrm>
            <a:off x="3492500" y="2708275"/>
            <a:ext cx="10795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i="1">
                <a:solidFill>
                  <a:schemeClr val="bg1"/>
                </a:solidFill>
              </a:rPr>
              <a:t>I</a:t>
            </a:r>
            <a:r>
              <a:rPr lang="hr-HR">
                <a:solidFill>
                  <a:schemeClr val="bg1"/>
                </a:solidFill>
              </a:rPr>
              <a:t> &lt; 0,005</a:t>
            </a:r>
          </a:p>
          <a:p>
            <a:pPr eaLnBrk="1" hangingPunct="1"/>
            <a:r>
              <a:rPr lang="hr-HR">
                <a:solidFill>
                  <a:schemeClr val="bg1"/>
                </a:solidFill>
              </a:rPr>
              <a:t>A = 0,51</a:t>
            </a:r>
          </a:p>
        </p:txBody>
      </p:sp>
      <p:graphicFrame>
        <p:nvGraphicFramePr>
          <p:cNvPr id="1946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1816432"/>
              </p:ext>
            </p:extLst>
          </p:nvPr>
        </p:nvGraphicFramePr>
        <p:xfrm>
          <a:off x="538163" y="3633788"/>
          <a:ext cx="2379662" cy="874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Jednadžba" r:id="rId5" imgW="1345616" imgH="495085" progId="Equation.3">
                  <p:embed/>
                </p:oleObj>
              </mc:Choice>
              <mc:Fallback>
                <p:oleObj name="Jednadžba" r:id="rId5" imgW="1345616" imgH="49508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163" y="3633788"/>
                        <a:ext cx="2379662" cy="874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6" name="Text Box 11"/>
          <p:cNvSpPr txBox="1">
            <a:spLocks noChangeArrowheads="1"/>
          </p:cNvSpPr>
          <p:nvPr/>
        </p:nvSpPr>
        <p:spPr bwMode="auto">
          <a:xfrm>
            <a:off x="3492500" y="3724275"/>
            <a:ext cx="2025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i="1">
                <a:solidFill>
                  <a:schemeClr val="bg1"/>
                </a:solidFill>
              </a:rPr>
              <a:t>I</a:t>
            </a:r>
            <a:r>
              <a:rPr lang="hr-HR">
                <a:solidFill>
                  <a:schemeClr val="bg1"/>
                </a:solidFill>
              </a:rPr>
              <a:t> &lt; 0,1</a:t>
            </a:r>
          </a:p>
          <a:p>
            <a:pPr eaLnBrk="1" hangingPunct="1"/>
            <a:r>
              <a:rPr lang="hr-HR">
                <a:solidFill>
                  <a:schemeClr val="bg1"/>
                </a:solidFill>
              </a:rPr>
              <a:t>A = 0,51; B = 0,33</a:t>
            </a:r>
          </a:p>
        </p:txBody>
      </p:sp>
      <p:graphicFrame>
        <p:nvGraphicFramePr>
          <p:cNvPr id="19467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631383"/>
              </p:ext>
            </p:extLst>
          </p:nvPr>
        </p:nvGraphicFramePr>
        <p:xfrm>
          <a:off x="539750" y="4911725"/>
          <a:ext cx="3635375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Jednadžba" r:id="rId7" imgW="2057400" imgH="546100" progId="Equation.3">
                  <p:embed/>
                </p:oleObj>
              </mc:Choice>
              <mc:Fallback>
                <p:oleObj name="Jednadžba" r:id="rId7" imgW="2057400" imgH="546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4911725"/>
                        <a:ext cx="3635375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8" name="Text Box 13"/>
          <p:cNvSpPr txBox="1">
            <a:spLocks noChangeArrowheads="1"/>
          </p:cNvSpPr>
          <p:nvPr/>
        </p:nvSpPr>
        <p:spPr bwMode="auto">
          <a:xfrm>
            <a:off x="4427538" y="5149850"/>
            <a:ext cx="23479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r-HR" i="1">
                <a:solidFill>
                  <a:schemeClr val="bg1"/>
                </a:solidFill>
              </a:rPr>
              <a:t>I</a:t>
            </a:r>
            <a:r>
              <a:rPr lang="hr-HR">
                <a:solidFill>
                  <a:schemeClr val="bg1"/>
                </a:solidFill>
              </a:rPr>
              <a:t> </a:t>
            </a:r>
            <a:r>
              <a:rPr lang="hr-HR">
                <a:solidFill>
                  <a:schemeClr val="bg1"/>
                </a:solidFill>
                <a:cs typeface="Arial" charset="0"/>
              </a:rPr>
              <a:t>≤</a:t>
            </a:r>
            <a:r>
              <a:rPr lang="hr-HR">
                <a:solidFill>
                  <a:schemeClr val="bg1"/>
                </a:solidFill>
              </a:rPr>
              <a:t> 0,5 </a:t>
            </a:r>
            <a:r>
              <a:rPr lang="hr-HR" sz="1200">
                <a:solidFill>
                  <a:schemeClr val="bg1"/>
                </a:solidFill>
              </a:rPr>
              <a:t>(Davisova jednadžba)</a:t>
            </a:r>
          </a:p>
        </p:txBody>
      </p:sp>
    </p:spTree>
    <p:extLst>
      <p:ext uri="{BB962C8B-B14F-4D97-AF65-F5344CB8AC3E}">
        <p14:creationId xmlns:p14="http://schemas.microsoft.com/office/powerpoint/2010/main" val="342031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kstniOkvir 1"/>
          <p:cNvSpPr txBox="1"/>
          <p:nvPr/>
        </p:nvSpPr>
        <p:spPr>
          <a:xfrm>
            <a:off x="107504" y="263932"/>
            <a:ext cx="878497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sz="2000" b="1" dirty="0" smtClean="0">
                <a:latin typeface="+mj-lt"/>
              </a:rPr>
              <a:t>Zadatak br. 1. </a:t>
            </a: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Kemijski sastav rijeke Idrijce uzvodno od rudnika žive </a:t>
            </a:r>
            <a:r>
              <a:rPr kumimoji="0" lang="hr-HR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Idrija</a:t>
            </a:r>
            <a:r>
              <a:rPr kumimoji="0" lang="hr-H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, izmjeren dana 17.11.2011, bio je slijedeći:</a:t>
            </a:r>
            <a:endParaRPr kumimoji="0" lang="hr-H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r>
              <a:rPr lang="hr-HR" dirty="0" smtClean="0">
                <a:latin typeface="+mj-lt"/>
              </a:rPr>
              <a:t>  </a:t>
            </a:r>
            <a:endParaRPr lang="hr-HR" dirty="0">
              <a:latin typeface="+mj-lt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058535"/>
              </p:ext>
            </p:extLst>
          </p:nvPr>
        </p:nvGraphicFramePr>
        <p:xfrm>
          <a:off x="1331640" y="1035593"/>
          <a:ext cx="5352280" cy="41787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78017"/>
                <a:gridCol w="3374263"/>
              </a:tblGrid>
              <a:tr h="52119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Ion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2000" dirty="0" smtClean="0">
                          <a:effectLst/>
                        </a:rPr>
                        <a:t>c </a:t>
                      </a:r>
                      <a:r>
                        <a:rPr lang="hr-HR" sz="2000" dirty="0">
                          <a:effectLst/>
                        </a:rPr>
                        <a:t>(</a:t>
                      </a:r>
                      <a:r>
                        <a:rPr lang="hr-HR" sz="2000" dirty="0" err="1">
                          <a:effectLst/>
                        </a:rPr>
                        <a:t>mmol</a:t>
                      </a:r>
                      <a:r>
                        <a:rPr lang="hr-HR" sz="2000" dirty="0">
                          <a:effectLst/>
                        </a:rPr>
                        <a:t>/dm</a:t>
                      </a:r>
                      <a:r>
                        <a:rPr lang="hr-HR" sz="2000" baseline="30000" dirty="0">
                          <a:effectLst/>
                        </a:rPr>
                        <a:t>3</a:t>
                      </a:r>
                      <a:r>
                        <a:rPr lang="hr-HR" sz="2000" dirty="0">
                          <a:effectLst/>
                        </a:rPr>
                        <a:t>) </a:t>
                      </a:r>
                      <a:endParaRPr lang="hr-HR" sz="2000" dirty="0" smtClean="0">
                        <a:effectLst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Ca</a:t>
                      </a:r>
                      <a:r>
                        <a:rPr lang="hr-HR" sz="2000" baseline="30000">
                          <a:effectLst/>
                        </a:rPr>
                        <a:t>2+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1,05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Mg</a:t>
                      </a:r>
                      <a:r>
                        <a:rPr lang="hr-HR" sz="2000" baseline="30000">
                          <a:effectLst/>
                        </a:rPr>
                        <a:t>2+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0,76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Na</a:t>
                      </a:r>
                      <a:r>
                        <a:rPr lang="hr-HR" sz="2000" baseline="30000">
                          <a:effectLst/>
                        </a:rPr>
                        <a:t>+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0,481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HCO</a:t>
                      </a:r>
                      <a:r>
                        <a:rPr lang="hr-HR" sz="2000" baseline="-25000" dirty="0">
                          <a:effectLst/>
                        </a:rPr>
                        <a:t>3</a:t>
                      </a:r>
                      <a:r>
                        <a:rPr lang="hr-HR" sz="2000" baseline="30000" dirty="0">
                          <a:effectLst/>
                        </a:rPr>
                        <a:t>-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0,52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SO</a:t>
                      </a:r>
                      <a:r>
                        <a:rPr lang="hr-HR" sz="2000" baseline="-25000">
                          <a:effectLst/>
                        </a:rPr>
                        <a:t>4</a:t>
                      </a:r>
                      <a:r>
                        <a:rPr lang="hr-HR" sz="2000" baseline="30000">
                          <a:effectLst/>
                        </a:rPr>
                        <a:t>2-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0,07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Cl</a:t>
                      </a:r>
                      <a:r>
                        <a:rPr lang="hr-HR" sz="2000" baseline="30000">
                          <a:effectLst/>
                        </a:rPr>
                        <a:t>-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0,04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K</a:t>
                      </a:r>
                      <a:r>
                        <a:rPr lang="hr-HR" sz="2000" baseline="30000">
                          <a:effectLst/>
                        </a:rPr>
                        <a:t>+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0,02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0305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>
                          <a:effectLst/>
                        </a:rPr>
                        <a:t>Sr</a:t>
                      </a:r>
                      <a:r>
                        <a:rPr lang="hr-HR" sz="2000" baseline="30000">
                          <a:effectLst/>
                        </a:rPr>
                        <a:t>2+</a:t>
                      </a:r>
                      <a:endParaRPr lang="hr-HR" sz="2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80340" algn="l"/>
                        </a:tabLst>
                      </a:pPr>
                      <a:r>
                        <a:rPr lang="hr-HR" sz="2000" dirty="0">
                          <a:effectLst/>
                        </a:rPr>
                        <a:t>0,03</a:t>
                      </a:r>
                      <a:endParaRPr lang="hr-HR" sz="2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87627" y="5453049"/>
            <a:ext cx="70375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09575" algn="l"/>
              </a:tabLst>
            </a:pPr>
            <a:r>
              <a:rPr kumimoji="0" lang="hr-H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Izračunaj ionsku jakost otopine</a:t>
            </a:r>
            <a:endParaRPr kumimoji="0" lang="hr-H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09575" algn="l"/>
              </a:tabLst>
            </a:pPr>
            <a:r>
              <a:rPr kumimoji="0" lang="hr-H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Izračunaj koeficijent aktiviteta kalcija (r=6</a:t>
            </a:r>
            <a:r>
              <a:rPr kumimoji="0" lang="hr-HR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 </a:t>
            </a:r>
            <a:r>
              <a:rPr kumimoji="0" lang="hr-H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itchFamily="18" charset="0"/>
              </a:rPr>
              <a:t>Å)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80975" algn="l"/>
                <a:tab pos="409575" algn="l"/>
              </a:tabLst>
            </a:pPr>
            <a:r>
              <a:rPr lang="hr-HR" sz="2400" dirty="0" smtClean="0">
                <a:latin typeface="+mj-lt"/>
              </a:rPr>
              <a:t>Odredi aktivitet kalcija u navedenoj otopini</a:t>
            </a:r>
            <a:endParaRPr kumimoji="0" lang="hr-H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sp>
        <p:nvSpPr>
          <p:cNvPr id="7" name="TekstniOkvir 6"/>
          <p:cNvSpPr txBox="1"/>
          <p:nvPr/>
        </p:nvSpPr>
        <p:spPr>
          <a:xfrm>
            <a:off x="6911752" y="1187262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 smtClean="0">
                <a:effectLst/>
              </a:rPr>
              <a:t>Napomena: koncentracije su izražene u </a:t>
            </a:r>
            <a:r>
              <a:rPr lang="hr-HR" dirty="0" err="1" smtClean="0">
                <a:effectLst/>
                <a:highlight>
                  <a:srgbClr val="00FF00"/>
                </a:highlight>
              </a:rPr>
              <a:t>mmol</a:t>
            </a:r>
            <a:r>
              <a:rPr lang="hr-HR" dirty="0" smtClean="0">
                <a:effectLst/>
                <a:highlight>
                  <a:srgbClr val="00FF00"/>
                </a:highlight>
              </a:rPr>
              <a:t>/dm</a:t>
            </a:r>
            <a:r>
              <a:rPr lang="hr-HR" baseline="30000" dirty="0" smtClean="0">
                <a:effectLst/>
                <a:highlight>
                  <a:srgbClr val="00FF00"/>
                </a:highlight>
              </a:rPr>
              <a:t>3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352960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h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rh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h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</TotalTime>
  <Words>133</Words>
  <Application>Microsoft Office PowerPoint</Application>
  <PresentationFormat>Prikaz na zaslonu (4:3)</PresentationFormat>
  <Paragraphs>37</Paragraphs>
  <Slides>3</Slides>
  <Notes>0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Uloženi OLE poslužitelji</vt:lpstr>
      </vt:variant>
      <vt:variant>
        <vt:i4>1</vt:i4>
      </vt:variant>
      <vt:variant>
        <vt:lpstr>Naslovi slajdova</vt:lpstr>
      </vt:variant>
      <vt:variant>
        <vt:i4>3</vt:i4>
      </vt:variant>
    </vt:vector>
  </HeadingPairs>
  <TitlesOfParts>
    <vt:vector size="5" baseType="lpstr">
      <vt:lpstr>Vrh</vt:lpstr>
      <vt:lpstr>Microsoft Equation 3.0</vt:lpstr>
      <vt:lpstr>Ionska jakost otopine</vt:lpstr>
      <vt:lpstr>PowerPointova prezentacija</vt:lpstr>
      <vt:lpstr>PowerPointova prezentacija</vt:lpstr>
    </vt:vector>
  </TitlesOfParts>
  <Company>pmf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Ionska jakost otopine</dc:title>
  <dc:creator>korisnik</dc:creator>
  <cp:lastModifiedBy>korisnik</cp:lastModifiedBy>
  <cp:revision>5</cp:revision>
  <dcterms:created xsi:type="dcterms:W3CDTF">2012-11-12T12:51:30Z</dcterms:created>
  <dcterms:modified xsi:type="dcterms:W3CDTF">2012-11-12T13:05:29Z</dcterms:modified>
</cp:coreProperties>
</file>