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20" y="-7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AEA81-D6E5-448E-A2EF-4DF8C0637871}" type="datetimeFigureOut">
              <a:rPr lang="hr-HR" smtClean="0"/>
              <a:t>18.10.2012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039BB-219C-4168-92D2-41F0D63595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17098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AEA81-D6E5-448E-A2EF-4DF8C0637871}" type="datetimeFigureOut">
              <a:rPr lang="hr-HR" smtClean="0"/>
              <a:t>18.10.2012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039BB-219C-4168-92D2-41F0D63595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59186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AEA81-D6E5-448E-A2EF-4DF8C0637871}" type="datetimeFigureOut">
              <a:rPr lang="hr-HR" smtClean="0"/>
              <a:t>18.10.2012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039BB-219C-4168-92D2-41F0D63595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3493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AEA81-D6E5-448E-A2EF-4DF8C0637871}" type="datetimeFigureOut">
              <a:rPr lang="hr-HR" smtClean="0"/>
              <a:t>18.10.2012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039BB-219C-4168-92D2-41F0D63595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3014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AEA81-D6E5-448E-A2EF-4DF8C0637871}" type="datetimeFigureOut">
              <a:rPr lang="hr-HR" smtClean="0"/>
              <a:t>18.10.2012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039BB-219C-4168-92D2-41F0D63595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0785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AEA81-D6E5-448E-A2EF-4DF8C0637871}" type="datetimeFigureOut">
              <a:rPr lang="hr-HR" smtClean="0"/>
              <a:t>18.10.2012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039BB-219C-4168-92D2-41F0D63595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72810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AEA81-D6E5-448E-A2EF-4DF8C0637871}" type="datetimeFigureOut">
              <a:rPr lang="hr-HR" smtClean="0"/>
              <a:t>18.10.2012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039BB-219C-4168-92D2-41F0D63595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0923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AEA81-D6E5-448E-A2EF-4DF8C0637871}" type="datetimeFigureOut">
              <a:rPr lang="hr-HR" smtClean="0"/>
              <a:t>18.10.2012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039BB-219C-4168-92D2-41F0D63595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325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AEA81-D6E5-448E-A2EF-4DF8C0637871}" type="datetimeFigureOut">
              <a:rPr lang="hr-HR" smtClean="0"/>
              <a:t>18.10.2012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039BB-219C-4168-92D2-41F0D63595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32181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AEA81-D6E5-448E-A2EF-4DF8C0637871}" type="datetimeFigureOut">
              <a:rPr lang="hr-HR" smtClean="0"/>
              <a:t>18.10.2012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039BB-219C-4168-92D2-41F0D63595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3748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AEA81-D6E5-448E-A2EF-4DF8C0637871}" type="datetimeFigureOut">
              <a:rPr lang="hr-HR" smtClean="0"/>
              <a:t>18.10.2012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039BB-219C-4168-92D2-41F0D63595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198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AEA81-D6E5-448E-A2EF-4DF8C0637871}" type="datetimeFigureOut">
              <a:rPr lang="hr-HR" smtClean="0"/>
              <a:t>18.10.2012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039BB-219C-4168-92D2-41F0D63595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3835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/>
          <p:cNvSpPr txBox="1"/>
          <p:nvPr/>
        </p:nvSpPr>
        <p:spPr>
          <a:xfrm>
            <a:off x="179511" y="116632"/>
            <a:ext cx="1585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Fazni dijagrami</a:t>
            </a:r>
            <a:endParaRPr lang="hr-HR" dirty="0"/>
          </a:p>
        </p:txBody>
      </p:sp>
      <p:cxnSp>
        <p:nvCxnSpPr>
          <p:cNvPr id="6" name="Ravni poveznik 5"/>
          <p:cNvCxnSpPr/>
          <p:nvPr/>
        </p:nvCxnSpPr>
        <p:spPr>
          <a:xfrm>
            <a:off x="0" y="557972"/>
            <a:ext cx="435597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networkologies.files.wordpress.com/2009/12/water-phase-diagr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5095875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kstniOkvir 11"/>
          <p:cNvSpPr txBox="1"/>
          <p:nvPr/>
        </p:nvSpPr>
        <p:spPr>
          <a:xfrm>
            <a:off x="6012160" y="485964"/>
            <a:ext cx="2520280" cy="184665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hr-HR" dirty="0" err="1" smtClean="0"/>
              <a:t>Gibbsovo</a:t>
            </a:r>
            <a:r>
              <a:rPr lang="hr-HR" dirty="0" smtClean="0"/>
              <a:t> pravilo faza:</a:t>
            </a:r>
          </a:p>
          <a:p>
            <a:endParaRPr lang="hr-HR" dirty="0"/>
          </a:p>
          <a:p>
            <a:pPr algn="ctr"/>
            <a:r>
              <a:rPr lang="hr-HR" b="1" dirty="0" smtClean="0"/>
              <a:t>P + F = C + 2</a:t>
            </a:r>
          </a:p>
          <a:p>
            <a:endParaRPr lang="hr-HR" dirty="0"/>
          </a:p>
          <a:p>
            <a:r>
              <a:rPr lang="hr-HR" sz="1400" dirty="0" smtClean="0"/>
              <a:t>P - broj faza</a:t>
            </a:r>
          </a:p>
          <a:p>
            <a:r>
              <a:rPr lang="hr-HR" sz="1400" dirty="0" smtClean="0"/>
              <a:t>F - broj stupnjeva slobode</a:t>
            </a:r>
          </a:p>
          <a:p>
            <a:r>
              <a:rPr lang="hr-HR" sz="1400" dirty="0" smtClean="0"/>
              <a:t>C - broj komponenti</a:t>
            </a:r>
            <a:endParaRPr lang="hr-HR" dirty="0"/>
          </a:p>
        </p:txBody>
      </p:sp>
      <p:sp>
        <p:nvSpPr>
          <p:cNvPr id="14" name="TekstniOkvir 13"/>
          <p:cNvSpPr txBox="1"/>
          <p:nvPr/>
        </p:nvSpPr>
        <p:spPr>
          <a:xfrm>
            <a:off x="302711" y="1039961"/>
            <a:ext cx="646331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hr-HR" dirty="0" smtClean="0"/>
              <a:t>C = 1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26363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44824"/>
            <a:ext cx="529590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niOkvir 1"/>
          <p:cNvSpPr txBox="1"/>
          <p:nvPr/>
        </p:nvSpPr>
        <p:spPr>
          <a:xfrm>
            <a:off x="179512" y="188640"/>
            <a:ext cx="806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Fazni dijagram za sustav </a:t>
            </a:r>
            <a:r>
              <a:rPr lang="hr-HR" dirty="0" err="1" smtClean="0"/>
              <a:t>anortit</a:t>
            </a:r>
            <a:r>
              <a:rPr lang="hr-HR" dirty="0" smtClean="0"/>
              <a:t> - </a:t>
            </a:r>
            <a:r>
              <a:rPr lang="hr-HR" dirty="0" err="1" smtClean="0"/>
              <a:t>diopsid</a:t>
            </a:r>
            <a:r>
              <a:rPr lang="hr-HR" dirty="0" smtClean="0"/>
              <a:t> (CaAl</a:t>
            </a:r>
            <a:r>
              <a:rPr lang="hr-HR" baseline="-25000" dirty="0" smtClean="0"/>
              <a:t>2</a:t>
            </a:r>
            <a:r>
              <a:rPr lang="hr-HR" dirty="0" smtClean="0"/>
              <a:t>Si</a:t>
            </a:r>
            <a:r>
              <a:rPr lang="hr-HR" baseline="-25000" dirty="0" smtClean="0"/>
              <a:t>2</a:t>
            </a:r>
            <a:r>
              <a:rPr lang="hr-HR" dirty="0" smtClean="0"/>
              <a:t>O</a:t>
            </a:r>
            <a:r>
              <a:rPr lang="hr-HR" baseline="-25000" dirty="0" smtClean="0"/>
              <a:t>8</a:t>
            </a:r>
            <a:r>
              <a:rPr lang="hr-HR" dirty="0" smtClean="0"/>
              <a:t>–CaMgSi</a:t>
            </a:r>
            <a:r>
              <a:rPr lang="hr-HR" baseline="-25000" dirty="0" smtClean="0"/>
              <a:t>2</a:t>
            </a:r>
            <a:r>
              <a:rPr lang="hr-HR" dirty="0" smtClean="0"/>
              <a:t>O</a:t>
            </a:r>
            <a:r>
              <a:rPr lang="hr-HR" baseline="-25000" dirty="0" smtClean="0"/>
              <a:t>6</a:t>
            </a:r>
            <a:r>
              <a:rPr lang="hr-HR" dirty="0"/>
              <a:t>). </a:t>
            </a:r>
            <a:r>
              <a:rPr lang="hr-HR" dirty="0" err="1" smtClean="0"/>
              <a:t>Eutektik</a:t>
            </a:r>
            <a:r>
              <a:rPr lang="hr-HR" dirty="0" smtClean="0"/>
              <a:t> se javlja pri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Di</a:t>
            </a:r>
            <a:r>
              <a:rPr lang="en-US" dirty="0" smtClean="0"/>
              <a:t> </a:t>
            </a:r>
            <a:r>
              <a:rPr lang="en-US" dirty="0"/>
              <a:t>= 0.7 </a:t>
            </a:r>
            <a:r>
              <a:rPr lang="hr-HR" dirty="0" smtClean="0"/>
              <a:t>i </a:t>
            </a:r>
            <a:r>
              <a:rPr lang="en-US" dirty="0" smtClean="0"/>
              <a:t>1334°C</a:t>
            </a:r>
            <a:r>
              <a:rPr lang="hr-HR" dirty="0" smtClean="0"/>
              <a:t>.</a:t>
            </a:r>
            <a:endParaRPr lang="hr-HR" dirty="0"/>
          </a:p>
        </p:txBody>
      </p:sp>
      <p:sp>
        <p:nvSpPr>
          <p:cNvPr id="3" name="TekstniOkvir 2"/>
          <p:cNvSpPr txBox="1"/>
          <p:nvPr/>
        </p:nvSpPr>
        <p:spPr>
          <a:xfrm>
            <a:off x="525583" y="1667129"/>
            <a:ext cx="646331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hr-HR" dirty="0" smtClean="0"/>
              <a:t>C = 2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12679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179511" y="116632"/>
            <a:ext cx="3424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err="1" smtClean="0"/>
              <a:t>Geotermometrija</a:t>
            </a:r>
            <a:r>
              <a:rPr lang="hr-HR" dirty="0" smtClean="0"/>
              <a:t> i </a:t>
            </a:r>
            <a:r>
              <a:rPr lang="hr-HR" dirty="0" err="1" smtClean="0"/>
              <a:t>geobarometrija</a:t>
            </a:r>
            <a:endParaRPr lang="hr-HR" dirty="0"/>
          </a:p>
        </p:txBody>
      </p:sp>
      <p:cxnSp>
        <p:nvCxnSpPr>
          <p:cNvPr id="3" name="Ravni poveznik 2"/>
          <p:cNvCxnSpPr/>
          <p:nvPr/>
        </p:nvCxnSpPr>
        <p:spPr>
          <a:xfrm>
            <a:off x="0" y="557972"/>
            <a:ext cx="435597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115616" y="1243013"/>
            <a:ext cx="2943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hr-HR" sz="2400" b="1" dirty="0" err="1"/>
              <a:t>a</a:t>
            </a:r>
            <a:r>
              <a:rPr lang="hr-HR" sz="2400" b="1" dirty="0" err="1">
                <a:solidFill>
                  <a:srgbClr val="0066FF"/>
                </a:solidFill>
              </a:rPr>
              <a:t>A</a:t>
            </a:r>
            <a:r>
              <a:rPr lang="hr-HR" sz="2400" b="1" dirty="0"/>
              <a:t> + </a:t>
            </a:r>
            <a:r>
              <a:rPr lang="hr-HR" sz="2400" b="1" dirty="0" err="1"/>
              <a:t>b</a:t>
            </a:r>
            <a:r>
              <a:rPr lang="hr-HR" sz="2400" b="1" dirty="0" err="1">
                <a:solidFill>
                  <a:srgbClr val="FF3300"/>
                </a:solidFill>
              </a:rPr>
              <a:t>B</a:t>
            </a:r>
            <a:r>
              <a:rPr lang="hr-HR" sz="2400" b="1" dirty="0"/>
              <a:t> </a:t>
            </a:r>
            <a:r>
              <a:rPr lang="hr-HR" sz="2400" b="1" dirty="0">
                <a:cs typeface="Arial" charset="0"/>
              </a:rPr>
              <a:t>↔ </a:t>
            </a:r>
            <a:r>
              <a:rPr lang="hr-HR" sz="2400" b="1" dirty="0" err="1">
                <a:cs typeface="Arial" charset="0"/>
              </a:rPr>
              <a:t>c</a:t>
            </a:r>
            <a:r>
              <a:rPr lang="hr-HR" sz="2400" b="1" dirty="0" err="1">
                <a:solidFill>
                  <a:srgbClr val="009900"/>
                </a:solidFill>
                <a:cs typeface="Arial" charset="0"/>
              </a:rPr>
              <a:t>C</a:t>
            </a:r>
            <a:r>
              <a:rPr lang="hr-HR" sz="2400" b="1" dirty="0">
                <a:solidFill>
                  <a:srgbClr val="009900"/>
                </a:solidFill>
                <a:cs typeface="Arial" charset="0"/>
              </a:rPr>
              <a:t> </a:t>
            </a:r>
            <a:r>
              <a:rPr lang="hr-HR" sz="2400" b="1" dirty="0">
                <a:cs typeface="Arial" charset="0"/>
              </a:rPr>
              <a:t>+</a:t>
            </a:r>
            <a:r>
              <a:rPr lang="hr-HR" sz="2400" b="1" dirty="0">
                <a:solidFill>
                  <a:srgbClr val="009900"/>
                </a:solidFill>
                <a:cs typeface="Arial" charset="0"/>
              </a:rPr>
              <a:t> </a:t>
            </a:r>
            <a:r>
              <a:rPr lang="hr-HR" sz="2400" b="1" dirty="0" err="1">
                <a:cs typeface="Arial" charset="0"/>
              </a:rPr>
              <a:t>d</a:t>
            </a:r>
            <a:r>
              <a:rPr lang="hr-HR" sz="2400" b="1" dirty="0" err="1">
                <a:solidFill>
                  <a:srgbClr val="FF66CC"/>
                </a:solidFill>
                <a:cs typeface="Arial" charset="0"/>
              </a:rPr>
              <a:t>D</a:t>
            </a:r>
            <a:endParaRPr lang="hr-HR" sz="2400" b="1" dirty="0">
              <a:solidFill>
                <a:srgbClr val="FF66CC"/>
              </a:solidFill>
              <a:cs typeface="Arial" charset="0"/>
            </a:endParaRPr>
          </a:p>
        </p:txBody>
      </p:sp>
      <p:graphicFrame>
        <p:nvGraphicFramePr>
          <p:cNvPr id="5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4222058"/>
              </p:ext>
            </p:extLst>
          </p:nvPr>
        </p:nvGraphicFramePr>
        <p:xfrm>
          <a:off x="4385055" y="796816"/>
          <a:ext cx="2232025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Jednadžba" r:id="rId3" imgW="952200" imgH="469800" progId="Equation.3">
                  <p:embed/>
                </p:oleObj>
              </mc:Choice>
              <mc:Fallback>
                <p:oleObj name="Jednadžba" r:id="rId3" imgW="95220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5055" y="796816"/>
                        <a:ext cx="2232025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kstniOkvir 5"/>
          <p:cNvSpPr txBox="1"/>
          <p:nvPr/>
        </p:nvSpPr>
        <p:spPr>
          <a:xfrm>
            <a:off x="1259632" y="764704"/>
            <a:ext cx="2155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Konstanta ravnoteže:</a:t>
            </a:r>
            <a:endParaRPr lang="hr-HR" dirty="0"/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3415030" y="3284984"/>
            <a:ext cx="1800225" cy="366713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hr-HR" b="1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hr-HR" b="1" dirty="0" smtClean="0">
                <a:solidFill>
                  <a:srgbClr val="FF0000"/>
                </a:solidFill>
              </a:rPr>
              <a:t>G</a:t>
            </a:r>
            <a:r>
              <a:rPr lang="hr-HR" b="1" baseline="30000" dirty="0" smtClean="0">
                <a:solidFill>
                  <a:srgbClr val="FF0000"/>
                </a:solidFill>
              </a:rPr>
              <a:t>0</a:t>
            </a:r>
            <a:r>
              <a:rPr lang="hr-HR" b="1" dirty="0" smtClean="0">
                <a:solidFill>
                  <a:srgbClr val="FF0000"/>
                </a:solidFill>
              </a:rPr>
              <a:t> </a:t>
            </a:r>
            <a:r>
              <a:rPr lang="hr-HR" b="1" dirty="0">
                <a:solidFill>
                  <a:srgbClr val="FF0000"/>
                </a:solidFill>
              </a:rPr>
              <a:t>= -RT </a:t>
            </a:r>
            <a:r>
              <a:rPr lang="hr-HR" b="1" i="1" dirty="0" err="1">
                <a:solidFill>
                  <a:srgbClr val="FF0000"/>
                </a:solidFill>
              </a:rPr>
              <a:t>ln</a:t>
            </a:r>
            <a:r>
              <a:rPr lang="hr-HR" b="1" dirty="0" err="1">
                <a:solidFill>
                  <a:srgbClr val="FF0000"/>
                </a:solidFill>
              </a:rPr>
              <a:t>K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431830" y="2708920"/>
            <a:ext cx="7974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Veza između konstante ravnoteže (</a:t>
            </a:r>
            <a:r>
              <a:rPr lang="hr-HR" b="1" dirty="0" smtClean="0"/>
              <a:t>K</a:t>
            </a:r>
            <a:r>
              <a:rPr lang="hr-HR" dirty="0" smtClean="0"/>
              <a:t>) i promjene </a:t>
            </a:r>
            <a:r>
              <a:rPr lang="hr-HR" dirty="0" err="1" smtClean="0"/>
              <a:t>Gibbsove</a:t>
            </a:r>
            <a:r>
              <a:rPr lang="hr-HR" dirty="0" smtClean="0"/>
              <a:t> slobodne energije (</a:t>
            </a:r>
            <a:r>
              <a:rPr lang="hr-HR" b="1" dirty="0" smtClean="0">
                <a:latin typeface="Symbol" pitchFamily="18" charset="2"/>
              </a:rPr>
              <a:t>D</a:t>
            </a:r>
            <a:r>
              <a:rPr lang="hr-HR" b="1" dirty="0" smtClean="0"/>
              <a:t>G</a:t>
            </a:r>
            <a:r>
              <a:rPr lang="hr-HR" b="1" baseline="30000" dirty="0" smtClean="0"/>
              <a:t>0</a:t>
            </a:r>
            <a:r>
              <a:rPr lang="hr-HR" b="1" dirty="0" smtClean="0"/>
              <a:t>)</a:t>
            </a:r>
            <a:endParaRPr lang="hr-HR" dirty="0"/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2406917" y="3933056"/>
            <a:ext cx="4253315" cy="369332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hr-HR" b="1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hr-HR" b="1" dirty="0" smtClean="0">
                <a:solidFill>
                  <a:srgbClr val="FF0000"/>
                </a:solidFill>
              </a:rPr>
              <a:t>G</a:t>
            </a:r>
            <a:r>
              <a:rPr lang="hr-HR" b="1" baseline="30000" dirty="0" smtClean="0">
                <a:solidFill>
                  <a:srgbClr val="FF0000"/>
                </a:solidFill>
              </a:rPr>
              <a:t>0</a:t>
            </a:r>
            <a:r>
              <a:rPr lang="hr-HR" b="1" dirty="0" smtClean="0">
                <a:solidFill>
                  <a:srgbClr val="FF0000"/>
                </a:solidFill>
              </a:rPr>
              <a:t> </a:t>
            </a:r>
            <a:r>
              <a:rPr lang="hr-HR" b="1" dirty="0">
                <a:solidFill>
                  <a:srgbClr val="FF0000"/>
                </a:solidFill>
              </a:rPr>
              <a:t>= </a:t>
            </a:r>
            <a:r>
              <a:rPr lang="hr-HR" b="1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hr-HR" b="1" dirty="0" smtClean="0">
                <a:solidFill>
                  <a:srgbClr val="FF0000"/>
                </a:solidFill>
              </a:rPr>
              <a:t>H</a:t>
            </a:r>
            <a:r>
              <a:rPr lang="hr-HR" b="1" baseline="30000" dirty="0" smtClean="0">
                <a:solidFill>
                  <a:srgbClr val="FF0000"/>
                </a:solidFill>
              </a:rPr>
              <a:t>0</a:t>
            </a:r>
            <a:r>
              <a:rPr lang="hr-HR" b="1" baseline="-25000" dirty="0" smtClean="0">
                <a:solidFill>
                  <a:srgbClr val="FF0000"/>
                </a:solidFill>
              </a:rPr>
              <a:t>T,</a:t>
            </a:r>
            <a:r>
              <a:rPr lang="hr-HR" b="1" baseline="-25000" dirty="0" err="1" smtClean="0">
                <a:solidFill>
                  <a:srgbClr val="FF0000"/>
                </a:solidFill>
              </a:rPr>
              <a:t>P</a:t>
            </a:r>
            <a:r>
              <a:rPr lang="hr-HR" i="1" baseline="-25000" dirty="0" err="1" smtClean="0">
                <a:solidFill>
                  <a:srgbClr val="FF0000"/>
                </a:solidFill>
              </a:rPr>
              <a:t>ref</a:t>
            </a:r>
            <a:r>
              <a:rPr lang="hr-HR" i="1" dirty="0" smtClean="0">
                <a:solidFill>
                  <a:srgbClr val="FF0000"/>
                </a:solidFill>
              </a:rPr>
              <a:t> </a:t>
            </a:r>
            <a:r>
              <a:rPr lang="hr-HR" b="1" dirty="0" smtClean="0">
                <a:solidFill>
                  <a:srgbClr val="FF0000"/>
                </a:solidFill>
              </a:rPr>
              <a:t>- T</a:t>
            </a:r>
            <a:r>
              <a:rPr lang="hr-HR" b="1" dirty="0" smtClean="0">
                <a:solidFill>
                  <a:srgbClr val="FF0000"/>
                </a:solidFill>
                <a:latin typeface="Symbol" pitchFamily="18" charset="2"/>
              </a:rPr>
              <a:t> D</a:t>
            </a:r>
            <a:r>
              <a:rPr lang="hr-HR" b="1" dirty="0" smtClean="0">
                <a:solidFill>
                  <a:srgbClr val="FF0000"/>
                </a:solidFill>
              </a:rPr>
              <a:t>S</a:t>
            </a:r>
            <a:r>
              <a:rPr lang="hr-HR" b="1" baseline="30000" dirty="0" smtClean="0">
                <a:solidFill>
                  <a:srgbClr val="FF0000"/>
                </a:solidFill>
              </a:rPr>
              <a:t>0</a:t>
            </a:r>
            <a:r>
              <a:rPr lang="hr-HR" b="1" baseline="-25000" dirty="0" smtClean="0">
                <a:solidFill>
                  <a:srgbClr val="FF0000"/>
                </a:solidFill>
              </a:rPr>
              <a:t>T,</a:t>
            </a:r>
            <a:r>
              <a:rPr lang="hr-HR" b="1" baseline="-25000" dirty="0" err="1" smtClean="0">
                <a:solidFill>
                  <a:srgbClr val="FF0000"/>
                </a:solidFill>
              </a:rPr>
              <a:t>P</a:t>
            </a:r>
            <a:r>
              <a:rPr lang="hr-HR" i="1" baseline="-25000" dirty="0" err="1" smtClean="0">
                <a:solidFill>
                  <a:srgbClr val="FF0000"/>
                </a:solidFill>
              </a:rPr>
              <a:t>ref</a:t>
            </a:r>
            <a:r>
              <a:rPr lang="hr-HR" i="1" dirty="0" smtClean="0">
                <a:solidFill>
                  <a:srgbClr val="FF0000"/>
                </a:solidFill>
              </a:rPr>
              <a:t> </a:t>
            </a:r>
            <a:r>
              <a:rPr lang="hr-HR" b="1" dirty="0" smtClean="0">
                <a:solidFill>
                  <a:srgbClr val="FF0000"/>
                </a:solidFill>
              </a:rPr>
              <a:t>+ </a:t>
            </a:r>
            <a:r>
              <a:rPr lang="hr-HR" b="1" dirty="0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hr-HR" b="1" dirty="0" smtClean="0">
                <a:solidFill>
                  <a:srgbClr val="FF0000"/>
                </a:solidFill>
              </a:rPr>
              <a:t>V</a:t>
            </a:r>
            <a:r>
              <a:rPr lang="hr-HR" b="1" baseline="30000" dirty="0" smtClean="0">
                <a:solidFill>
                  <a:srgbClr val="FF0000"/>
                </a:solidFill>
              </a:rPr>
              <a:t>0</a:t>
            </a:r>
            <a:r>
              <a:rPr lang="hr-HR" b="1" baseline="-25000" dirty="0" smtClean="0">
                <a:solidFill>
                  <a:srgbClr val="FF0000"/>
                </a:solidFill>
              </a:rPr>
              <a:t>T,</a:t>
            </a:r>
            <a:r>
              <a:rPr lang="hr-HR" b="1" baseline="-25000" dirty="0" err="1" smtClean="0">
                <a:solidFill>
                  <a:srgbClr val="FF0000"/>
                </a:solidFill>
              </a:rPr>
              <a:t>P</a:t>
            </a:r>
            <a:r>
              <a:rPr lang="hr-HR" i="1" baseline="-25000" dirty="0" err="1" smtClean="0">
                <a:solidFill>
                  <a:srgbClr val="FF0000"/>
                </a:solidFill>
              </a:rPr>
              <a:t>ref</a:t>
            </a:r>
            <a:r>
              <a:rPr lang="hr-HR" b="1" dirty="0" smtClean="0">
                <a:solidFill>
                  <a:srgbClr val="FF0000"/>
                </a:solidFill>
              </a:rPr>
              <a:t>(P-</a:t>
            </a:r>
            <a:r>
              <a:rPr lang="hr-HR" b="1" dirty="0" err="1" smtClean="0">
                <a:solidFill>
                  <a:srgbClr val="FF0000"/>
                </a:solidFill>
              </a:rPr>
              <a:t>P</a:t>
            </a:r>
            <a:r>
              <a:rPr lang="hr-HR" i="1" baseline="-25000" dirty="0" err="1" smtClean="0">
                <a:solidFill>
                  <a:srgbClr val="FF0000"/>
                </a:solidFill>
              </a:rPr>
              <a:t>ref</a:t>
            </a:r>
            <a:r>
              <a:rPr lang="hr-HR" b="1" dirty="0" smtClean="0">
                <a:solidFill>
                  <a:srgbClr val="FF0000"/>
                </a:solidFill>
              </a:rPr>
              <a:t>)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TekstniOkvir 9"/>
          <p:cNvSpPr txBox="1"/>
          <p:nvPr/>
        </p:nvSpPr>
        <p:spPr>
          <a:xfrm>
            <a:off x="431830" y="4941168"/>
            <a:ext cx="7884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hr-HR" dirty="0" smtClean="0"/>
              <a:t>Pouzdan </a:t>
            </a:r>
            <a:r>
              <a:rPr lang="hr-HR" dirty="0" err="1" smtClean="0"/>
              <a:t>geotermometar</a:t>
            </a:r>
            <a:r>
              <a:rPr lang="hr-HR" dirty="0" smtClean="0"/>
              <a:t> je reakcija kod koje je </a:t>
            </a:r>
            <a:r>
              <a:rPr lang="hr-HR" b="1" dirty="0" smtClean="0">
                <a:latin typeface="Symbol" pitchFamily="18" charset="2"/>
              </a:rPr>
              <a:t>D</a:t>
            </a:r>
            <a:r>
              <a:rPr lang="hr-HR" b="1" dirty="0" smtClean="0"/>
              <a:t>H &gt; 1 kJ/mol</a:t>
            </a:r>
            <a:r>
              <a:rPr lang="hr-HR" dirty="0" smtClean="0"/>
              <a:t> </a:t>
            </a:r>
          </a:p>
          <a:p>
            <a:pPr marL="285750" indent="-285750">
              <a:buFontTx/>
              <a:buChar char="-"/>
            </a:pPr>
            <a:r>
              <a:rPr lang="hr-HR" dirty="0" smtClean="0"/>
              <a:t>Pouzdan </a:t>
            </a:r>
            <a:r>
              <a:rPr lang="hr-HR" dirty="0" err="1" smtClean="0"/>
              <a:t>geobarometar</a:t>
            </a:r>
            <a:r>
              <a:rPr lang="hr-HR" dirty="0" smtClean="0"/>
              <a:t> je reakcija kod koje je </a:t>
            </a:r>
            <a:r>
              <a:rPr lang="hr-HR" b="1" dirty="0" smtClean="0">
                <a:latin typeface="Symbol" pitchFamily="18" charset="2"/>
              </a:rPr>
              <a:t>D</a:t>
            </a:r>
            <a:r>
              <a:rPr lang="hr-HR" b="1" dirty="0" smtClean="0"/>
              <a:t>V &gt; 2 cm</a:t>
            </a:r>
            <a:r>
              <a:rPr lang="hr-HR" b="1" baseline="30000" dirty="0" smtClean="0"/>
              <a:t>3</a:t>
            </a:r>
            <a:r>
              <a:rPr lang="hr-HR" b="1" dirty="0" smtClean="0"/>
              <a:t>/mol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13173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179511" y="116632"/>
            <a:ext cx="3250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Osnovne vrste </a:t>
            </a:r>
            <a:r>
              <a:rPr lang="hr-HR" dirty="0" err="1" smtClean="0"/>
              <a:t>termobarometara</a:t>
            </a:r>
            <a:endParaRPr lang="hr-HR" dirty="0"/>
          </a:p>
        </p:txBody>
      </p:sp>
      <p:cxnSp>
        <p:nvCxnSpPr>
          <p:cNvPr id="3" name="Ravni poveznik 2"/>
          <p:cNvCxnSpPr/>
          <p:nvPr/>
        </p:nvCxnSpPr>
        <p:spPr>
          <a:xfrm>
            <a:off x="0" y="557972"/>
            <a:ext cx="435597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kstniOkvir 3"/>
          <p:cNvSpPr txBox="1"/>
          <p:nvPr/>
        </p:nvSpPr>
        <p:spPr>
          <a:xfrm>
            <a:off x="261398" y="709321"/>
            <a:ext cx="543931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1a. </a:t>
            </a:r>
            <a:r>
              <a:rPr lang="hr-HR" dirty="0" err="1" smtClean="0"/>
              <a:t>Univarijantne</a:t>
            </a:r>
            <a:r>
              <a:rPr lang="hr-HR" dirty="0" smtClean="0"/>
              <a:t> ravnoteže</a:t>
            </a:r>
          </a:p>
          <a:p>
            <a:r>
              <a:rPr lang="hr-HR" sz="1600" dirty="0" smtClean="0"/>
              <a:t>Npr. Fazni dijagram za Al</a:t>
            </a:r>
            <a:r>
              <a:rPr lang="hr-HR" sz="1600" baseline="-25000" dirty="0" smtClean="0"/>
              <a:t>2</a:t>
            </a:r>
            <a:r>
              <a:rPr lang="hr-HR" sz="1600" dirty="0" smtClean="0"/>
              <a:t>SiO</a:t>
            </a:r>
            <a:r>
              <a:rPr lang="hr-HR" sz="1600" baseline="-25000" dirty="0" smtClean="0"/>
              <a:t>5 </a:t>
            </a:r>
            <a:r>
              <a:rPr lang="hr-HR" sz="1600" dirty="0" smtClean="0"/>
              <a:t>sustav (</a:t>
            </a:r>
            <a:r>
              <a:rPr lang="hr-HR" sz="1600" dirty="0" err="1" smtClean="0"/>
              <a:t>disten</a:t>
            </a:r>
            <a:r>
              <a:rPr lang="hr-HR" sz="1600" dirty="0" smtClean="0"/>
              <a:t>-</a:t>
            </a:r>
            <a:r>
              <a:rPr lang="hr-HR" sz="1600" dirty="0" err="1" smtClean="0"/>
              <a:t>silimanit</a:t>
            </a:r>
            <a:r>
              <a:rPr lang="hr-HR" sz="1600" dirty="0" smtClean="0"/>
              <a:t>-</a:t>
            </a:r>
            <a:r>
              <a:rPr lang="hr-HR" sz="1600" dirty="0" err="1" smtClean="0"/>
              <a:t>andaluzit</a:t>
            </a:r>
            <a:r>
              <a:rPr lang="hr-HR" sz="1600" dirty="0" smtClean="0"/>
              <a:t>)</a:t>
            </a:r>
            <a:endParaRPr lang="hr-HR" sz="1600" baseline="-25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412776"/>
            <a:ext cx="51816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6095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179512" y="188640"/>
            <a:ext cx="885698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1b. Ravnotežno potiskivanje</a:t>
            </a:r>
          </a:p>
          <a:p>
            <a:r>
              <a:rPr lang="hr-HR" sz="1600" dirty="0" smtClean="0"/>
              <a:t>Npr. Topljivost Al u </a:t>
            </a:r>
            <a:r>
              <a:rPr lang="hr-HR" sz="1600" dirty="0" err="1" smtClean="0"/>
              <a:t>ortopiroksenima</a:t>
            </a:r>
            <a:r>
              <a:rPr lang="hr-HR" sz="1600" dirty="0" smtClean="0"/>
              <a:t> </a:t>
            </a:r>
            <a:r>
              <a:rPr lang="hr-HR" sz="1600" dirty="0" err="1" smtClean="0"/>
              <a:t>koegzistentnim</a:t>
            </a:r>
            <a:r>
              <a:rPr lang="hr-HR" sz="1600" dirty="0" smtClean="0"/>
              <a:t> s </a:t>
            </a:r>
            <a:r>
              <a:rPr lang="hr-HR" sz="1600" dirty="0" err="1" smtClean="0"/>
              <a:t>olivinom</a:t>
            </a:r>
            <a:r>
              <a:rPr lang="hr-HR" sz="1600" dirty="0" smtClean="0"/>
              <a:t>, granatima, </a:t>
            </a:r>
            <a:r>
              <a:rPr lang="hr-HR" sz="1600" dirty="0" err="1" smtClean="0"/>
              <a:t>spinelima</a:t>
            </a:r>
            <a:r>
              <a:rPr lang="hr-HR" sz="1600" dirty="0" smtClean="0"/>
              <a:t> i/ili </a:t>
            </a:r>
            <a:r>
              <a:rPr lang="hr-HR" sz="1600" dirty="0" err="1" smtClean="0"/>
              <a:t>plagioklasima</a:t>
            </a:r>
            <a:endParaRPr lang="hr-HR" sz="1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688" y="1557338"/>
            <a:ext cx="5762625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2667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179512" y="188640"/>
            <a:ext cx="885698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2. </a:t>
            </a:r>
            <a:r>
              <a:rPr lang="hr-HR" dirty="0" err="1" smtClean="0"/>
              <a:t>Solvus</a:t>
            </a:r>
            <a:r>
              <a:rPr lang="hr-HR" dirty="0" smtClean="0"/>
              <a:t> ravnoteža</a:t>
            </a:r>
          </a:p>
          <a:p>
            <a:r>
              <a:rPr lang="hr-HR" sz="1600" dirty="0" smtClean="0"/>
              <a:t>Npr. Fazni dijagram za sustav </a:t>
            </a:r>
            <a:r>
              <a:rPr lang="hr-HR" sz="1600" dirty="0" err="1" smtClean="0"/>
              <a:t>enstatit</a:t>
            </a:r>
            <a:r>
              <a:rPr lang="hr-HR" sz="1600" dirty="0" smtClean="0"/>
              <a:t> - </a:t>
            </a:r>
            <a:r>
              <a:rPr lang="hr-HR" sz="1600" dirty="0" err="1" smtClean="0"/>
              <a:t>diopsid</a:t>
            </a:r>
            <a:endParaRPr lang="hr-HR" sz="16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844824"/>
            <a:ext cx="4448175" cy="382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8392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179512" y="188640"/>
            <a:ext cx="885698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2. Ravnotežne zamjene</a:t>
            </a:r>
          </a:p>
          <a:p>
            <a:r>
              <a:rPr lang="hr-HR" sz="1600" dirty="0" smtClean="0"/>
              <a:t>Npr. </a:t>
            </a:r>
            <a:r>
              <a:rPr lang="hr-HR" sz="1600" dirty="0" err="1" smtClean="0"/>
              <a:t>Olivinski</a:t>
            </a:r>
            <a:r>
              <a:rPr lang="hr-HR" sz="1600" dirty="0" smtClean="0"/>
              <a:t> </a:t>
            </a:r>
            <a:r>
              <a:rPr lang="hr-HR" sz="1600" dirty="0" err="1" smtClean="0"/>
              <a:t>geotermometar</a:t>
            </a:r>
            <a:endParaRPr lang="hr-HR" sz="1600" dirty="0"/>
          </a:p>
        </p:txBody>
      </p:sp>
      <p:sp>
        <p:nvSpPr>
          <p:cNvPr id="3" name="Pravokutnik 2"/>
          <p:cNvSpPr/>
          <p:nvPr/>
        </p:nvSpPr>
        <p:spPr>
          <a:xfrm>
            <a:off x="1493049" y="1926124"/>
            <a:ext cx="34600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dirty="0" err="1"/>
              <a:t>MgO</a:t>
            </a:r>
            <a:r>
              <a:rPr lang="hr-HR" sz="2000" i="1" baseline="-25000" dirty="0" err="1"/>
              <a:t>Ol</a:t>
            </a:r>
            <a:r>
              <a:rPr lang="hr-HR" sz="2000" i="1" baseline="-25000" dirty="0"/>
              <a:t> </a:t>
            </a:r>
            <a:r>
              <a:rPr lang="hr-HR" sz="2000" dirty="0"/>
              <a:t>+ </a:t>
            </a:r>
            <a:r>
              <a:rPr lang="hr-HR" sz="2000" dirty="0" err="1" smtClean="0"/>
              <a:t>FeO</a:t>
            </a:r>
            <a:r>
              <a:rPr lang="hr-HR" sz="2000" i="1" baseline="-25000" dirty="0" err="1" smtClean="0"/>
              <a:t>liq</a:t>
            </a:r>
            <a:r>
              <a:rPr lang="hr-HR" sz="2000" dirty="0" smtClean="0"/>
              <a:t>↔</a:t>
            </a:r>
            <a:r>
              <a:rPr lang="hr-HR" sz="2000" dirty="0" err="1" smtClean="0"/>
              <a:t>MgO</a:t>
            </a:r>
            <a:r>
              <a:rPr lang="hr-HR" sz="2000" i="1" baseline="-25000" dirty="0" err="1" smtClean="0"/>
              <a:t>liq</a:t>
            </a:r>
            <a:r>
              <a:rPr lang="hr-HR" sz="2000" i="1" dirty="0" smtClean="0"/>
              <a:t> </a:t>
            </a:r>
            <a:r>
              <a:rPr lang="hr-HR" sz="2000" dirty="0"/>
              <a:t>+ </a:t>
            </a:r>
            <a:r>
              <a:rPr lang="hr-HR" sz="2000" dirty="0" err="1" smtClean="0"/>
              <a:t>FeO</a:t>
            </a:r>
            <a:r>
              <a:rPr lang="hr-HR" sz="2000" i="1" baseline="-25000" dirty="0" err="1" smtClean="0"/>
              <a:t>Ol</a:t>
            </a:r>
            <a:endParaRPr lang="hr-HR" sz="2000" dirty="0"/>
          </a:p>
        </p:txBody>
      </p:sp>
      <p:pic>
        <p:nvPicPr>
          <p:cNvPr id="7170" name="Picture 2" descr="http://farm3.static.flickr.com/2694/4412466344_8f6c79aa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9" y="0"/>
            <a:ext cx="3419872" cy="256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36" t="21409" r="49923" b="40034"/>
          <a:stretch/>
        </p:blipFill>
        <p:spPr bwMode="auto">
          <a:xfrm>
            <a:off x="5904148" y="3356992"/>
            <a:ext cx="3059833" cy="3040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kstniOkvir 3"/>
          <p:cNvSpPr txBox="1"/>
          <p:nvPr/>
        </p:nvSpPr>
        <p:spPr>
          <a:xfrm>
            <a:off x="334864" y="4005064"/>
            <a:ext cx="5184576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Zadatak 1. </a:t>
            </a:r>
          </a:p>
          <a:p>
            <a:r>
              <a:rPr lang="hr-HR" dirty="0" smtClean="0"/>
              <a:t>Na osnovu rezultata </a:t>
            </a:r>
            <a:r>
              <a:rPr lang="hr-HR" dirty="0" err="1" smtClean="0"/>
              <a:t>mikroprobnih</a:t>
            </a:r>
            <a:r>
              <a:rPr lang="hr-HR" dirty="0" smtClean="0"/>
              <a:t> analiza na uzorcima stakla i </a:t>
            </a:r>
            <a:r>
              <a:rPr lang="hr-HR" dirty="0" err="1" smtClean="0"/>
              <a:t>koegzistirajućih</a:t>
            </a:r>
            <a:r>
              <a:rPr lang="hr-HR" dirty="0" smtClean="0"/>
              <a:t> </a:t>
            </a:r>
            <a:r>
              <a:rPr lang="hr-HR" dirty="0" err="1" smtClean="0"/>
              <a:t>fenokristala</a:t>
            </a:r>
            <a:r>
              <a:rPr lang="hr-HR" dirty="0" smtClean="0"/>
              <a:t> </a:t>
            </a:r>
            <a:r>
              <a:rPr lang="hr-HR" dirty="0" err="1" smtClean="0"/>
              <a:t>olivina</a:t>
            </a:r>
            <a:r>
              <a:rPr lang="hr-HR" dirty="0" smtClean="0"/>
              <a:t> (Tablica 1) odredi temperaturu kristalizacije </a:t>
            </a:r>
            <a:r>
              <a:rPr lang="hr-HR" dirty="0" err="1" smtClean="0"/>
              <a:t>srednjeoceanskog</a:t>
            </a:r>
            <a:r>
              <a:rPr lang="hr-HR" dirty="0" smtClean="0"/>
              <a:t> bazalta.</a:t>
            </a:r>
            <a:endParaRPr lang="hr-HR" dirty="0"/>
          </a:p>
        </p:txBody>
      </p:sp>
      <p:sp>
        <p:nvSpPr>
          <p:cNvPr id="5" name="TekstniOkvir 4"/>
          <p:cNvSpPr txBox="1"/>
          <p:nvPr/>
        </p:nvSpPr>
        <p:spPr>
          <a:xfrm>
            <a:off x="6064076" y="2996044"/>
            <a:ext cx="1095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latin typeface="Arial" pitchFamily="34" charset="0"/>
                <a:cs typeface="Arial" pitchFamily="34" charset="0"/>
              </a:rPr>
              <a:t>Tablica 1</a:t>
            </a:r>
            <a:endParaRPr lang="hr-H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1336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207</Words>
  <Application>Microsoft Office PowerPoint</Application>
  <PresentationFormat>Prikaz na zaslonu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9" baseType="lpstr">
      <vt:lpstr>Tema sustava Office</vt:lpstr>
      <vt:lpstr>Microsoft Equation 3.0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Company>pmf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korisnik</dc:creator>
  <cp:lastModifiedBy>korisnik</cp:lastModifiedBy>
  <cp:revision>5</cp:revision>
  <dcterms:created xsi:type="dcterms:W3CDTF">2012-10-18T07:50:51Z</dcterms:created>
  <dcterms:modified xsi:type="dcterms:W3CDTF">2012-10-18T08:31:28Z</dcterms:modified>
</cp:coreProperties>
</file>